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807" r:id="rId1"/>
  </p:sldMasterIdLst>
  <p:notesMasterIdLst>
    <p:notesMasterId r:id="rId84"/>
  </p:notesMasterIdLst>
  <p:handoutMasterIdLst>
    <p:handoutMasterId r:id="rId85"/>
  </p:handoutMasterIdLst>
  <p:sldIdLst>
    <p:sldId id="449" r:id="rId2"/>
    <p:sldId id="1162" r:id="rId3"/>
    <p:sldId id="1163" r:id="rId4"/>
    <p:sldId id="1164" r:id="rId5"/>
    <p:sldId id="1165" r:id="rId6"/>
    <p:sldId id="1166" r:id="rId7"/>
    <p:sldId id="1170" r:id="rId8"/>
    <p:sldId id="1167" r:id="rId9"/>
    <p:sldId id="1168" r:id="rId10"/>
    <p:sldId id="1169" r:id="rId11"/>
    <p:sldId id="1173" r:id="rId12"/>
    <p:sldId id="1171" r:id="rId13"/>
    <p:sldId id="1172" r:id="rId14"/>
    <p:sldId id="1176" r:id="rId15"/>
    <p:sldId id="1174" r:id="rId16"/>
    <p:sldId id="1175" r:id="rId17"/>
    <p:sldId id="1177" r:id="rId18"/>
    <p:sldId id="1178" r:id="rId19"/>
    <p:sldId id="1179" r:id="rId20"/>
    <p:sldId id="1180" r:id="rId21"/>
    <p:sldId id="1181" r:id="rId22"/>
    <p:sldId id="1182" r:id="rId23"/>
    <p:sldId id="1183" r:id="rId24"/>
    <p:sldId id="1184" r:id="rId25"/>
    <p:sldId id="1185" r:id="rId26"/>
    <p:sldId id="1186" r:id="rId27"/>
    <p:sldId id="1187" r:id="rId28"/>
    <p:sldId id="1188" r:id="rId29"/>
    <p:sldId id="1189" r:id="rId30"/>
    <p:sldId id="1190" r:id="rId31"/>
    <p:sldId id="1191" r:id="rId32"/>
    <p:sldId id="1194" r:id="rId33"/>
    <p:sldId id="1192" r:id="rId34"/>
    <p:sldId id="1193" r:id="rId35"/>
    <p:sldId id="1195" r:id="rId36"/>
    <p:sldId id="1196" r:id="rId37"/>
    <p:sldId id="1197" r:id="rId38"/>
    <p:sldId id="1198" r:id="rId39"/>
    <p:sldId id="1199" r:id="rId40"/>
    <p:sldId id="1200" r:id="rId41"/>
    <p:sldId id="1201" r:id="rId42"/>
    <p:sldId id="1202" r:id="rId43"/>
    <p:sldId id="1203" r:id="rId44"/>
    <p:sldId id="1205" r:id="rId45"/>
    <p:sldId id="1204" r:id="rId46"/>
    <p:sldId id="1207" r:id="rId47"/>
    <p:sldId id="1206" r:id="rId48"/>
    <p:sldId id="1208" r:id="rId49"/>
    <p:sldId id="1209" r:id="rId50"/>
    <p:sldId id="1210" r:id="rId51"/>
    <p:sldId id="1211" r:id="rId52"/>
    <p:sldId id="1212" r:id="rId53"/>
    <p:sldId id="1213" r:id="rId54"/>
    <p:sldId id="1214" r:id="rId55"/>
    <p:sldId id="1215" r:id="rId56"/>
    <p:sldId id="1216" r:id="rId57"/>
    <p:sldId id="1217" r:id="rId58"/>
    <p:sldId id="1218" r:id="rId59"/>
    <p:sldId id="1219" r:id="rId60"/>
    <p:sldId id="1220" r:id="rId61"/>
    <p:sldId id="1221" r:id="rId62"/>
    <p:sldId id="1222" r:id="rId63"/>
    <p:sldId id="1223" r:id="rId64"/>
    <p:sldId id="1224" r:id="rId65"/>
    <p:sldId id="1225" r:id="rId66"/>
    <p:sldId id="1228" r:id="rId67"/>
    <p:sldId id="1226" r:id="rId68"/>
    <p:sldId id="1227" r:id="rId69"/>
    <p:sldId id="1229" r:id="rId70"/>
    <p:sldId id="1230" r:id="rId71"/>
    <p:sldId id="1231" r:id="rId72"/>
    <p:sldId id="1232" r:id="rId73"/>
    <p:sldId id="1233" r:id="rId74"/>
    <p:sldId id="1234" r:id="rId75"/>
    <p:sldId id="1235" r:id="rId76"/>
    <p:sldId id="1236" r:id="rId77"/>
    <p:sldId id="346" r:id="rId78"/>
    <p:sldId id="311" r:id="rId79"/>
    <p:sldId id="326" r:id="rId80"/>
    <p:sldId id="321" r:id="rId81"/>
    <p:sldId id="323" r:id="rId82"/>
    <p:sldId id="322" r:id="rId83"/>
  </p:sldIdLst>
  <p:sldSz cx="9144000" cy="6858000" type="screen4x3"/>
  <p:notesSz cx="6797675" cy="9928225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8AABA6-BCBE-4C96-BE30-7081B290FB76}">
          <p14:sldIdLst>
            <p14:sldId id="449"/>
            <p14:sldId id="1162"/>
            <p14:sldId id="1163"/>
            <p14:sldId id="1164"/>
            <p14:sldId id="1165"/>
            <p14:sldId id="1166"/>
            <p14:sldId id="1170"/>
            <p14:sldId id="1167"/>
            <p14:sldId id="1168"/>
            <p14:sldId id="1169"/>
            <p14:sldId id="1173"/>
            <p14:sldId id="1171"/>
            <p14:sldId id="1172"/>
            <p14:sldId id="1176"/>
            <p14:sldId id="1174"/>
            <p14:sldId id="1175"/>
            <p14:sldId id="1177"/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189"/>
            <p14:sldId id="1190"/>
            <p14:sldId id="1191"/>
            <p14:sldId id="1194"/>
            <p14:sldId id="1192"/>
            <p14:sldId id="1193"/>
            <p14:sldId id="1195"/>
            <p14:sldId id="1196"/>
            <p14:sldId id="1197"/>
            <p14:sldId id="1198"/>
            <p14:sldId id="1199"/>
            <p14:sldId id="1200"/>
            <p14:sldId id="1201"/>
            <p14:sldId id="1202"/>
            <p14:sldId id="1203"/>
            <p14:sldId id="1205"/>
            <p14:sldId id="1204"/>
            <p14:sldId id="1207"/>
            <p14:sldId id="1206"/>
            <p14:sldId id="1208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1218"/>
            <p14:sldId id="1219"/>
            <p14:sldId id="1220"/>
            <p14:sldId id="1221"/>
            <p14:sldId id="1222"/>
            <p14:sldId id="1223"/>
            <p14:sldId id="1224"/>
            <p14:sldId id="1225"/>
            <p14:sldId id="1228"/>
            <p14:sldId id="1226"/>
            <p14:sldId id="1227"/>
            <p14:sldId id="1229"/>
            <p14:sldId id="1230"/>
            <p14:sldId id="1231"/>
            <p14:sldId id="1232"/>
            <p14:sldId id="1233"/>
            <p14:sldId id="1234"/>
            <p14:sldId id="1235"/>
            <p14:sldId id="1236"/>
            <p14:sldId id="346"/>
            <p14:sldId id="311"/>
            <p14:sldId id="326"/>
            <p14:sldId id="321"/>
            <p14:sldId id="323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5" autoAdjust="0"/>
    <p:restoredTop sz="96149" autoAdjust="0"/>
  </p:normalViewPr>
  <p:slideViewPr>
    <p:cSldViewPr>
      <p:cViewPr varScale="1">
        <p:scale>
          <a:sx n="121" d="100"/>
          <a:sy n="121" d="100"/>
        </p:scale>
        <p:origin x="1500" y="108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448"/>
    </p:cViewPr>
  </p:sorterViewPr>
  <p:notesViewPr>
    <p:cSldViewPr>
      <p:cViewPr>
        <p:scale>
          <a:sx n="100" d="100"/>
          <a:sy n="100" d="100"/>
        </p:scale>
        <p:origin x="3258" y="-108"/>
      </p:cViewPr>
      <p:guideLst>
        <p:guide orient="horz" pos="3126"/>
        <p:guide pos="2139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714" tIns="45857" rIns="91714" bIns="45857" anchor="t" anchorCtr="0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714" tIns="45857" rIns="91714" bIns="45857" anchor="t" anchorCtr="0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714" tIns="45857" rIns="91714" bIns="45857" anchor="b" anchorCtr="0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/>
                <a:ea typeface="굴림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714" tIns="45857" rIns="91714" bIns="45857" anchor="t" anchorCtr="0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714" tIns="45857" rIns="91714" bIns="45857" anchor="t" anchorCtr="0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1038" y="4716463"/>
            <a:ext cx="5435600" cy="4467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714" tIns="45857" rIns="91714" bIns="45857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altLang="ko-KR"/>
              <a:t>Click to edit Master text styles</a:t>
            </a:r>
          </a:p>
          <a:p>
            <a:pPr lvl="1">
              <a:defRPr/>
            </a:pPr>
            <a:r>
              <a:rPr lang="en-US" altLang="ko-KR"/>
              <a:t>Second level</a:t>
            </a:r>
          </a:p>
          <a:p>
            <a:pPr lvl="2">
              <a:defRPr/>
            </a:pPr>
            <a:r>
              <a:rPr lang="en-US" altLang="ko-KR"/>
              <a:t>Third level</a:t>
            </a:r>
          </a:p>
          <a:p>
            <a:pPr lvl="3">
              <a:defRPr/>
            </a:pPr>
            <a:r>
              <a:rPr lang="en-US" altLang="ko-KR"/>
              <a:t>Fourth level</a:t>
            </a:r>
          </a:p>
          <a:p>
            <a:pPr lvl="4">
              <a:defRPr/>
            </a:pPr>
            <a:r>
              <a:rPr lang="en-US" altLang="ko-KR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714" tIns="45857" rIns="91714" bIns="45857" anchor="b" anchorCtr="0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714" tIns="45857" rIns="91714" bIns="45857" anchor="b" anchorCtr="0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/>
                <a:ea typeface="굴림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7703245-E76A-B79B-C21A-9CE8FD4D87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3" y="6323020"/>
            <a:ext cx="1080012" cy="3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923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923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1" y="88456"/>
            <a:ext cx="8042031" cy="64135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D877F5-BFE2-F8B5-7FFA-6ED3FFED8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3" y="6323020"/>
            <a:ext cx="1080012" cy="3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9144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5"/>
            <a:ext cx="9144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96875" y="908720"/>
            <a:ext cx="8351838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172450" y="6523038"/>
            <a:ext cx="585788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323528" y="6535738"/>
            <a:ext cx="2286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25209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r="6054"/>
          <a:stretch/>
        </p:blipFill>
        <p:spPr>
          <a:xfrm>
            <a:off x="-1256" y="-3606"/>
            <a:ext cx="9144000" cy="792606"/>
          </a:xfrm>
          <a:prstGeom prst="rect">
            <a:avLst/>
          </a:pr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11421" y="14765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116" y="6560298"/>
            <a:ext cx="117020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  <p:sldLayoutId id="2147483809" r:id="rId6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 baseline="0">
          <a:solidFill>
            <a:schemeClr val="bg1"/>
          </a:solidFill>
          <a:latin typeface="(한글 글꼴 사용)"/>
          <a:ea typeface="KoPub돋움체 Bold" panose="02020603020101020101" pitchFamily="18" charset="-127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pypi.org/project/RPi.GPIO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6870" y="4319682"/>
            <a:ext cx="129618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dirty="0">
                <a:solidFill>
                  <a:srgbClr val="002060"/>
                </a:solidFill>
                <a:latin typeface="Corbel"/>
              </a:rPr>
              <a:t>2024.10.29.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29930" b="31680"/>
          <a:stretch>
            <a:fillRect/>
          </a:stretch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6956" y="1628980"/>
            <a:ext cx="7830086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 dirty="0">
                <a:solidFill>
                  <a:srgbClr val="002060"/>
                </a:solidFill>
                <a:latin typeface="KoPub돋움체 Bold"/>
                <a:ea typeface="KoPub돋움체 Bold"/>
                <a:cs typeface="+mj-cs"/>
              </a:rPr>
              <a:t>지능형 </a:t>
            </a:r>
            <a:r>
              <a:rPr lang="en-US" altLang="ko-KR" sz="3600" b="1" dirty="0">
                <a:solidFill>
                  <a:srgbClr val="002060"/>
                </a:solidFill>
                <a:latin typeface="KoPub돋움체 Bold"/>
                <a:ea typeface="KoPub돋움체 Bold"/>
                <a:cs typeface="+mj-cs"/>
              </a:rPr>
              <a:t>IoT </a:t>
            </a:r>
            <a:r>
              <a:rPr lang="ko-KR" altLang="en-US" sz="3600" b="1" dirty="0">
                <a:solidFill>
                  <a:srgbClr val="002060"/>
                </a:solidFill>
                <a:latin typeface="KoPub돋움체 Bold"/>
                <a:ea typeface="KoPub돋움체 Bold"/>
                <a:cs typeface="+mj-cs"/>
              </a:rPr>
              <a:t>네트워크</a:t>
            </a:r>
            <a:endParaRPr lang="en-US" altLang="ko-KR" sz="3600" b="1" dirty="0">
              <a:solidFill>
                <a:srgbClr val="002060"/>
              </a:solidFill>
              <a:latin typeface="KoPub돋움체 Bold"/>
              <a:ea typeface="KoPub돋움체 Bold"/>
              <a:cs typeface="+mj-cs"/>
            </a:endParaRPr>
          </a:p>
          <a:p>
            <a:pPr marL="38100" marR="0" indent="0" algn="ctr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KoPub돋움체 Bold"/>
                <a:ea typeface="KoPub돋움체 Bold"/>
                <a:cs typeface="+mj-cs"/>
              </a:rPr>
              <a:t>- 9</a:t>
            </a:r>
            <a:r>
              <a:rPr lang="ko-KR" altLang="en-US" sz="2000" b="1" dirty="0">
                <a:solidFill>
                  <a:srgbClr val="002060"/>
                </a:solidFill>
                <a:latin typeface="KoPub돋움체 Bold"/>
                <a:ea typeface="KoPub돋움체 Bold"/>
                <a:cs typeface="+mj-cs"/>
              </a:rPr>
              <a:t>주차 </a:t>
            </a:r>
            <a:r>
              <a:rPr lang="en-US" altLang="ko-KR" sz="2000" b="1" dirty="0">
                <a:solidFill>
                  <a:srgbClr val="002060"/>
                </a:solidFill>
                <a:latin typeface="KoPub돋움체 Bold"/>
                <a:ea typeface="KoPub돋움체 Bold"/>
                <a:cs typeface="+mj-cs"/>
              </a:rPr>
              <a:t>IoT </a:t>
            </a:r>
            <a:r>
              <a:rPr lang="ko-KR" altLang="en-US" sz="2000" b="1" dirty="0">
                <a:solidFill>
                  <a:srgbClr val="002060"/>
                </a:solidFill>
                <a:latin typeface="KoPub돋움체 Bold"/>
                <a:ea typeface="KoPub돋움체 Bold"/>
                <a:cs typeface="+mj-cs"/>
              </a:rPr>
              <a:t>소개 </a:t>
            </a:r>
            <a:r>
              <a:rPr lang="en-US" altLang="ko-KR" sz="2000" b="1" dirty="0">
                <a:solidFill>
                  <a:srgbClr val="002060"/>
                </a:solidFill>
                <a:latin typeface="KoPub돋움체 Bold"/>
                <a:ea typeface="KoPub돋움체 Bold"/>
                <a:cs typeface="+mj-cs"/>
              </a:rPr>
              <a:t>&amp; Raspberry Pi-</a:t>
            </a:r>
            <a:endParaRPr lang="en-US" altLang="ko-KR" b="1" dirty="0">
              <a:solidFill>
                <a:srgbClr val="002060"/>
              </a:solidFill>
              <a:latin typeface="KoPub돋움체 Bold"/>
              <a:ea typeface="KoPub돋움체 Bold"/>
              <a:cs typeface="+mj-cs"/>
            </a:endParaRPr>
          </a:p>
          <a:p>
            <a:pPr marL="38100" marR="0" indent="0" algn="ctr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500" b="1" dirty="0">
              <a:solidFill>
                <a:srgbClr val="002060"/>
              </a:solidFill>
              <a:latin typeface="KoPub돋움체 Bold"/>
              <a:ea typeface="KoPub돋움체 Bold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83532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36567-1E1B-8712-8F38-F547C5CD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CF06E0-71A8-F691-6AE7-5126D180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842962"/>
            <a:ext cx="90011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4212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A1C50-E660-F2DB-631E-6349B45D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D1B699-8283-F3E4-879F-5F4489C0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4" y="998973"/>
            <a:ext cx="8042031" cy="50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48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5ABC1-D19B-1CCE-766D-2E7ED66C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A03AB-EC58-9BB8-660F-4D02D734A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1" y="818972"/>
            <a:ext cx="8882523" cy="540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002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3F244-DE5B-B392-6E2B-B295D7DF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BA5430-D4B6-ED95-7600-8AFE6D33F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54" y="998973"/>
            <a:ext cx="8142492" cy="51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2115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95D16-359A-644D-6DB9-26B9ADCE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A5848-C4F2-6AAA-EB5B-A70C5B72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908971"/>
            <a:ext cx="9058275" cy="534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2220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E1C19-5477-839A-C449-D5F65418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758E27-60E2-23EF-5208-9D1FF1A7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" y="908973"/>
            <a:ext cx="8924925" cy="52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6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60E96-8B83-251F-5E08-8BF3B7FD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843EA9-9418-2B95-66CB-DAAD5C27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" y="908972"/>
            <a:ext cx="8446319" cy="528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744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42BF4-383F-F4C3-67C3-3144323A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068F51-8413-7D9D-BDD8-01A95727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56430"/>
            <a:ext cx="8915400" cy="52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9462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14C99-961D-0DF0-9B9E-2BB0428B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896585-C511-8579-51BA-C173046B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5" y="998973"/>
            <a:ext cx="8042031" cy="509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5901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08E85-7E49-5691-7A39-06DBD926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8BE537-9C1D-487B-60A7-FA76E759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1" y="998973"/>
            <a:ext cx="87058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722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992A-870A-B97D-E48A-D5B19B8C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IoT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057B20-8E31-7010-7388-19F0675C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818971"/>
            <a:ext cx="9124950" cy="54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4997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EEC8-A1B6-AF7E-F5C5-B1F9768B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3B010-FE07-E2B3-989E-8893F8BE4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1" y="908972"/>
            <a:ext cx="8535833" cy="53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6266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114DE-926B-CA22-F6A0-74903D62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EBA31B-994A-09B9-893F-2359BED0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08973"/>
            <a:ext cx="9029700" cy="52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961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24F1B-D7AE-D879-7E84-7BC2C37B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31247-1271-6B97-2F92-B03ED1F3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08972"/>
            <a:ext cx="9029700" cy="52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9851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40EE3-4F70-1536-087C-32CB9945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86A05B-644C-92EE-044E-EC2FE199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8" y="908972"/>
            <a:ext cx="8839660" cy="53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6416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59787-99E0-1BBD-AEFA-D75D98F1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388963-F244-237C-125B-1EBE6D4C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908972"/>
            <a:ext cx="89535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7227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E15C7-9ACA-B28A-3319-17AC8255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0CDE0D-D9D5-3111-BA4E-7C1E9922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7" y="908818"/>
            <a:ext cx="8854232" cy="50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4324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9F6AE-C57B-0DA7-976A-4904DB62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EF1F0-7282-BE9A-37CF-E58E4BB1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4" y="998973"/>
            <a:ext cx="8042031" cy="50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4903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05C29-DE91-5769-AA11-17895DC2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6EDC0E-1188-4447-EBBB-3AF85906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53" y="823776"/>
            <a:ext cx="8284880" cy="52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5939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2741F-8858-D0C4-D5CA-AC5610B7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EF90AA-5B36-53E9-87BB-77FC563B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857250"/>
            <a:ext cx="8791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8928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2AA62-126F-6391-D950-A55D9B8A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83300-055D-535B-FE77-591FFAFF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847725"/>
            <a:ext cx="82581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7448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E364D-DBAA-AC87-2C26-BE1233EB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90F307-D982-95FC-C74F-CD58778F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818971"/>
            <a:ext cx="8905875" cy="52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48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AB586-47B2-1B97-945E-09DEB360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8C800-D4A2-B7CE-6C28-6A334936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033462"/>
            <a:ext cx="85439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250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910E2-9B1F-37B4-3E3F-6C0DC9C2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66A76C-378B-7C5E-0616-E0CA7CD22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795337"/>
            <a:ext cx="87439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8691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AAE6A-E344-48A6-EF91-3C2A81BB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99FB1F-AEE9-CDCD-A2CE-74D0EA01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857250"/>
            <a:ext cx="8220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200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CFBA1-A8F8-22C2-E3DC-C994E175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5DCF3A-BE1B-D355-E2EB-8234F5A9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795337"/>
            <a:ext cx="89344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397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DED41-C9EE-9D76-3E31-CDCF7753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45F7B0-75C7-1221-F0BF-E0BD9B9E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57" y="998973"/>
            <a:ext cx="7362825" cy="51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8857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B3D03-A749-9B2A-279C-206027B9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834DE6-64E5-1A20-AB09-48BAF8E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85" y="1088974"/>
            <a:ext cx="7307697" cy="49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1152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18118-BE75-0663-06DC-45925184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5G-based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9C0EF5-EAF5-B470-7229-4F404A0E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4" y="998973"/>
            <a:ext cx="8810625" cy="52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482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AAE8B-0096-743C-89EB-22D46DAAF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IoT Prospect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7AD9F-1954-7DA1-7967-9083C3961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5" y="908972"/>
            <a:ext cx="7290081" cy="45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0697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877E9-BA1D-B27D-9F77-57872E3D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IoT Prospect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A2CE28-8B5F-6A22-B1EB-DA3E3429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6" y="998973"/>
            <a:ext cx="8260581" cy="516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605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1C96A-2606-ABFB-2821-D4D7DF25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Summary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BDF00-34BA-3363-39C6-E16B1E0A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5" y="908972"/>
            <a:ext cx="6613832" cy="481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342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5FA38-AC5D-0168-D13A-4776FCD4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IoT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6F10C-46E0-A44D-8BD2-DDB32AD6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971"/>
            <a:ext cx="9144000" cy="549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5295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7CEA3-E991-4A71-C8B2-B0613D38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</a:t>
            </a:r>
            <a:r>
              <a:rPr lang="ko-KR" altLang="en-US" dirty="0"/>
              <a:t> </a:t>
            </a:r>
            <a:r>
              <a:rPr lang="en-US" altLang="ko-KR" dirty="0"/>
              <a:t>Computing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399BB5-C5DF-09B2-F6AE-E9B5EA34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98974"/>
            <a:ext cx="7616287" cy="481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617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809E3-721C-7C4D-6AD7-A81260A5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</a:t>
            </a:r>
            <a:r>
              <a:rPr lang="ko-KR" altLang="en-US" dirty="0"/>
              <a:t> </a:t>
            </a:r>
            <a:r>
              <a:rPr lang="en-US" altLang="ko-KR" dirty="0"/>
              <a:t>Computing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2851D6-814C-F382-7C0B-9991F487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818971"/>
            <a:ext cx="8467725" cy="53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327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2CFEF-4275-EDDB-7BD8-5A9F74DE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</a:t>
            </a:r>
            <a:r>
              <a:rPr lang="ko-KR" altLang="en-US" dirty="0"/>
              <a:t> </a:t>
            </a:r>
            <a:r>
              <a:rPr lang="en-US" altLang="ko-KR" dirty="0"/>
              <a:t>Computing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2D0120-919D-9998-043A-DE7923B1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818971"/>
            <a:ext cx="8715375" cy="55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763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6FCC-833C-C3A8-6086-0BC317B3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2D3F4E-D743-D952-9221-53854A23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53" y="818971"/>
            <a:ext cx="8312969" cy="53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0227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4F3F0-1F46-F722-E1E0-2CE1EFA4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C71FE4-1889-DEB2-5D38-51DB4CDC9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53" y="908972"/>
            <a:ext cx="8094380" cy="520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6366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8E0BA-B8BF-4B7E-691E-9C5D3680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D61AA1-83D1-40C1-40ED-42188FB2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908972"/>
            <a:ext cx="8620125" cy="51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6414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9B6DB-21A1-3723-EF7B-4DB09EB2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NVIDIA Jetson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DAF733-B575-8DF4-4AA5-F1B015F1A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866775"/>
            <a:ext cx="91249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646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B5A1D-4218-B6AD-38DC-2E85FE1A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</a:t>
            </a:r>
            <a:r>
              <a:rPr lang="ko-KR" altLang="en-US" dirty="0"/>
              <a:t>플랫폼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E33151-979E-B40E-473F-2A4CBC5C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818971"/>
            <a:ext cx="87534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1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2DA80-1D04-BDEC-7533-15B14F5E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</a:t>
            </a:r>
            <a:r>
              <a:rPr lang="ko-KR" altLang="en-US" dirty="0"/>
              <a:t> 플랫폼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BC579A-31FD-44AB-733C-7A0B9C30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4" y="793420"/>
            <a:ext cx="4320048" cy="27753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59BF24-AD02-407F-F0A3-6458610B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07" y="833438"/>
            <a:ext cx="4190999" cy="25955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AA5C5C-5C99-3A1D-8427-B4E9DE4AF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05" y="3632428"/>
            <a:ext cx="3839425" cy="24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624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CFE5E-7E83-5C90-735B-AEECDCF2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8E5063-1816-5457-0DF4-681E815F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18971"/>
            <a:ext cx="83820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252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AEA96-73A0-60A7-8CFB-A1B4117A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19DF1-C136-8E5D-F242-D5943327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998974"/>
            <a:ext cx="8896350" cy="52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0922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3A1F6-E097-422C-62C6-F5B200D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 err="1"/>
              <a:t>라즈비안</a:t>
            </a:r>
            <a:r>
              <a:rPr lang="ko-KR" altLang="en-US" dirty="0"/>
              <a:t> </a:t>
            </a:r>
            <a:r>
              <a:rPr lang="en-US" altLang="ko-KR" dirty="0"/>
              <a:t>OS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4ED456-A87D-6456-34BA-96FFDFD5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4" y="842901"/>
            <a:ext cx="8113430" cy="51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1080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B28AA-93F9-180D-35BD-F0B267BE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라즈비안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33CFCD-D8B6-E1FB-E84E-2C598753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818971"/>
            <a:ext cx="8772525" cy="52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94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F57D6-D824-7A64-39BA-019AA686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라즈비안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C23683-43C1-482D-ECB9-12A12C041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08972"/>
            <a:ext cx="8791575" cy="49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3867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634A5-122D-83DB-8A65-EB7EFC75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부팅 및 초기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7343B4-0EC8-6C16-2A81-D16DAED24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00100"/>
            <a:ext cx="8724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189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74E1A-B0D8-AD42-8EA0-95122267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E7D03A-A28F-42EF-31D7-2AAD2E99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18971"/>
            <a:ext cx="8572500" cy="53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4916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252F2-2F30-DA5B-7E5B-D8817790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VNS </a:t>
            </a:r>
            <a:r>
              <a:rPr lang="ko-KR" altLang="en-US" dirty="0"/>
              <a:t>원격접속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1982D6-01D1-DC87-55BB-DF1A6CAF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947737"/>
            <a:ext cx="72199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2133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2BDDE-41AA-4A2D-E6D6-CF2ECCFB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VNC </a:t>
            </a:r>
            <a:r>
              <a:rPr lang="ko-KR" altLang="en-US" dirty="0"/>
              <a:t>원격접속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6BF87-83C4-D09C-7C09-711589FCD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908972"/>
            <a:ext cx="8410575" cy="517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4285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14F9F-D25F-C8EC-22CE-23E868C7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VNC </a:t>
            </a:r>
            <a:r>
              <a:rPr lang="ko-KR" altLang="en-US" dirty="0"/>
              <a:t>원격접속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7360FF-05E0-9AEC-0ECE-22E22BE7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57262"/>
            <a:ext cx="86296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7995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6BBF0-B694-6032-5895-6940B263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VNC </a:t>
            </a:r>
            <a:r>
              <a:rPr lang="ko-KR" altLang="en-US" dirty="0"/>
              <a:t>원격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8D77D9-3E9D-A788-05E2-58022E4C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818971"/>
            <a:ext cx="8620125" cy="52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4347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B4789-3628-8994-E4E7-5111DFAF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실습환경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FA55D6-89E3-9ADE-095F-0D907BFC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781050"/>
            <a:ext cx="85629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3917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557BF-C3D8-383A-814C-C8E986AA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705FE-2F19-CD63-4E21-BBB2D280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51" y="908972"/>
            <a:ext cx="8730097" cy="52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0052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71D90-1B97-8202-49CA-8F659F2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Raspberry Pi - Linux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6A0D24-FEDD-CB39-1729-E69E825C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53" y="908972"/>
            <a:ext cx="8099143" cy="51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4123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8FB71-FEEE-028F-680E-CCD598E6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Raspberry Pi - Linux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87207-97F6-DE5C-2CC0-5ECCFEBB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4" y="998973"/>
            <a:ext cx="7938191" cy="50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1461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77BD0-1202-7851-40C8-633CF920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Raspberry Pi - Linux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EE0674-E2AE-F411-57A6-B1E69A72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738187"/>
            <a:ext cx="84582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2394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6F04B-7166-EE4E-CE7B-8592A5E6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 - GPIO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D0F25-64EB-CACC-6E11-61B343FA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56" y="998973"/>
            <a:ext cx="7372913" cy="50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580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B72-F140-544B-B7B9-EC0189F4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 - GPIO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AA0C35-0962-4CD1-B3F5-59ABD87B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40" y="908972"/>
            <a:ext cx="8279145" cy="523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4903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6040D-B03D-F176-5E4A-CD7FBC7C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 - GPIO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FD6A62-50EE-53E5-899B-337367F4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952500"/>
            <a:ext cx="8334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6213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213EA-B353-DAE2-FBB2-67EDB2D3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 - GPIO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202015-B68C-2E4C-5639-73BC8780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52" y="808234"/>
            <a:ext cx="8397721" cy="52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4968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9379-BE41-CDB4-5821-99820D26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Pi-GPIO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A0503B-D84E-AC2A-41D4-03E1EFE0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30" y="908972"/>
            <a:ext cx="8193906" cy="52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4493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52DB2-29BF-5F1B-D189-62D1989A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Pi-GPIO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ED1A50-EB67-8660-0F8C-F68E391E4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1" y="908972"/>
            <a:ext cx="88582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4877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E57B-4CC3-1846-3B22-76132ABA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Pi-GPIO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DF89F2-FC89-4BB8-7D54-8E75C336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14" y="861155"/>
            <a:ext cx="8270106" cy="51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405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98D09-F252-5E21-C0D0-8417DDD5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82B570-89B3-C8A0-FF6F-1EFA36C2B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908972"/>
            <a:ext cx="90582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3039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5A4FD-1910-C2A1-E3B4-40C0A48C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Pi-GPIO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BB217B-FDAE-984C-7A1A-6A95123A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908972"/>
            <a:ext cx="86201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2809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9962A-BD1C-69F1-D87B-A418A864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Pi-Camera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F373F-89CC-7224-5981-A5386E8B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56" y="1008582"/>
            <a:ext cx="8175343" cy="52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8096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55C20-7866-D3A8-CC95-100187C9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Pi-Camera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11C51-201F-25B7-E794-B3FD68C7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4" y="998973"/>
            <a:ext cx="8042031" cy="51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8200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1401D-CD51-EAC8-01B3-1967A6D7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Pi-Camera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89162B-1B3C-4583-6CDD-AD027A97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5" y="934648"/>
            <a:ext cx="7848190" cy="49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1315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FBE8D-CFF5-62BE-75E2-A19D8844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Pi-Camera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15FEB-F419-8050-6455-57716E41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4" y="998974"/>
            <a:ext cx="8001000" cy="50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1795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B892D-D9CA-7DB1-3221-37B4636D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Pi-Camera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A33009-E8D1-F9CA-B4CF-6A87D43DE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57" y="998973"/>
            <a:ext cx="8042031" cy="51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6639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AE8B2-9BCF-6008-74FC-AC8810DA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]Raspberry Pi-Camera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4FF1AD-B775-A97C-3A98-0F678223D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747712"/>
            <a:ext cx="86677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8186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D416362-24E6-4C42-9E88-5E83F7DF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908720"/>
            <a:ext cx="8351838" cy="530634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General Purpose Input/Output (GPIO)</a:t>
            </a:r>
          </a:p>
          <a:p>
            <a:pPr lvl="1"/>
            <a:r>
              <a:rPr lang="ko-KR" altLang="en-US" sz="1400" dirty="0"/>
              <a:t>일반적인 입출력을 위한 포트로 외부 하드웨어의 연결을 위해 사용</a:t>
            </a:r>
            <a:endParaRPr lang="ko-KR" altLang="en-US" sz="1400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소개</a:t>
            </a:r>
          </a:p>
        </p:txBody>
      </p:sp>
      <p:pic>
        <p:nvPicPr>
          <p:cNvPr id="1026" name="Picture 2" descr="RP2_Pinout.png">
            <a:extLst>
              <a:ext uri="{FF2B5EF4-FFF2-40B4-BE49-F238E27FC236}">
                <a16:creationId xmlns:a16="http://schemas.microsoft.com/office/drawing/2014/main" id="{EE5BE407-2E92-4C53-A33B-1F5BB6B3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61" y="1638100"/>
            <a:ext cx="7873933" cy="469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225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D416362-24E6-4C42-9E88-5E83F7DF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908720"/>
            <a:ext cx="8351838" cy="5306343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라즈베리파이와</a:t>
            </a:r>
            <a:r>
              <a:rPr lang="ko-KR" altLang="en-US" sz="1800" dirty="0"/>
              <a:t> </a:t>
            </a:r>
            <a:r>
              <a:rPr lang="en-US" altLang="ko-KR" sz="1800" dirty="0"/>
              <a:t>LED </a:t>
            </a:r>
            <a:r>
              <a:rPr lang="ko-KR" altLang="en-US" sz="1800" dirty="0"/>
              <a:t>연결 </a:t>
            </a:r>
            <a:r>
              <a:rPr lang="en-US" altLang="ko-KR" sz="1800" dirty="0"/>
              <a:t>(</a:t>
            </a:r>
            <a:r>
              <a:rPr lang="ko-KR" altLang="en-US" sz="1800" dirty="0"/>
              <a:t>저항은 없어도 가능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400" dirty="0"/>
              <a:t>PIN</a:t>
            </a:r>
            <a:r>
              <a:rPr lang="ko-KR" altLang="en-US" sz="1400" dirty="0"/>
              <a:t> </a:t>
            </a:r>
            <a:r>
              <a:rPr lang="en-US" altLang="ko-KR" sz="1400" dirty="0"/>
              <a:t>6,</a:t>
            </a:r>
            <a:r>
              <a:rPr lang="ko-KR" altLang="en-US" sz="1400" dirty="0"/>
              <a:t> </a:t>
            </a:r>
            <a:r>
              <a:rPr lang="en-US" altLang="ko-KR" sz="1400" dirty="0"/>
              <a:t>PIN 12, 220</a:t>
            </a:r>
            <a:r>
              <a:rPr lang="el-GR" altLang="ko-KR" sz="1400" dirty="0"/>
              <a:t>Ω</a:t>
            </a:r>
            <a:r>
              <a:rPr lang="en-US" altLang="ko-KR" sz="1400" dirty="0"/>
              <a:t> </a:t>
            </a:r>
            <a:r>
              <a:rPr lang="ko-KR" altLang="en-US" sz="1400" dirty="0"/>
              <a:t>저항</a:t>
            </a:r>
            <a:r>
              <a:rPr lang="en-US" altLang="ko-KR" sz="1400" dirty="0"/>
              <a:t>, LED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GPIO </a:t>
            </a:r>
            <a:r>
              <a:rPr lang="ko-KR" altLang="en-US" dirty="0"/>
              <a:t>입출력 프로그래밍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6F354F-88FB-49DB-B7F9-C088BC99486E}"/>
              </a:ext>
            </a:extLst>
          </p:cNvPr>
          <p:cNvGrpSpPr/>
          <p:nvPr/>
        </p:nvGrpSpPr>
        <p:grpSpPr>
          <a:xfrm>
            <a:off x="732658" y="1684446"/>
            <a:ext cx="6058112" cy="4494770"/>
            <a:chOff x="241833" y="1657548"/>
            <a:chExt cx="6058112" cy="44947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CBD570-7B19-477B-A5EC-20AB60E9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852" y="1657548"/>
              <a:ext cx="5638093" cy="44947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39129F-2251-48CD-B3A0-8F16AC510D18}"/>
                </a:ext>
              </a:extLst>
            </p:cNvPr>
            <p:cNvSpPr txBox="1"/>
            <p:nvPr/>
          </p:nvSpPr>
          <p:spPr>
            <a:xfrm>
              <a:off x="1397966" y="3904933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</a:rPr>
                <a:t>GPIO18</a:t>
              </a:r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A1F19-A8B6-427D-AD9B-EFD47F5561AE}"/>
                </a:ext>
              </a:extLst>
            </p:cNvPr>
            <p:cNvSpPr txBox="1"/>
            <p:nvPr/>
          </p:nvSpPr>
          <p:spPr>
            <a:xfrm>
              <a:off x="611377" y="3904933"/>
              <a:ext cx="5341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</a:rPr>
                <a:t>GND</a:t>
              </a:r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83FDD9-DC3E-443D-AEFA-9BE0337B47E6}"/>
                </a:ext>
              </a:extLst>
            </p:cNvPr>
            <p:cNvSpPr txBox="1"/>
            <p:nvPr/>
          </p:nvSpPr>
          <p:spPr>
            <a:xfrm>
              <a:off x="1480521" y="2517689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</a:rPr>
                <a:t>220</a:t>
              </a:r>
              <a:r>
                <a:rPr lang="el-GR" altLang="ko-KR" sz="1200" b="1" dirty="0">
                  <a:solidFill>
                    <a:srgbClr val="C00000"/>
                  </a:solidFill>
                </a:rPr>
                <a:t>Ω</a:t>
              </a:r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D73AB4-3355-4E63-8222-63E84E09CBD0}"/>
                </a:ext>
              </a:extLst>
            </p:cNvPr>
            <p:cNvSpPr txBox="1"/>
            <p:nvPr/>
          </p:nvSpPr>
          <p:spPr>
            <a:xfrm>
              <a:off x="1206628" y="2004776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</a:rPr>
                <a:t>Anode(+)</a:t>
              </a:r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680F72-9F29-4A3F-9AB2-03AF0DB45BA6}"/>
                </a:ext>
              </a:extLst>
            </p:cNvPr>
            <p:cNvSpPr txBox="1"/>
            <p:nvPr/>
          </p:nvSpPr>
          <p:spPr>
            <a:xfrm>
              <a:off x="241833" y="2004775"/>
              <a:ext cx="9669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</a:rPr>
                <a:t>Cathode(-)</a:t>
              </a:r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6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D416362-24E6-4C42-9E88-5E83F7DF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908720"/>
            <a:ext cx="8351838" cy="5306343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Rpi.GPIO</a:t>
            </a:r>
            <a:r>
              <a:rPr lang="en-US" altLang="ko-KR" sz="1800" dirty="0"/>
              <a:t> (</a:t>
            </a:r>
            <a:r>
              <a:rPr lang="en-US" altLang="ko-KR" sz="1800" dirty="0">
                <a:hlinkClick r:id="rId2"/>
              </a:rPr>
              <a:t>https://pypi.org/project/RPi.GPIO/</a:t>
            </a:r>
            <a:r>
              <a:rPr lang="en-US" altLang="ko-KR" sz="1800" dirty="0"/>
              <a:t>)</a:t>
            </a:r>
          </a:p>
          <a:p>
            <a:endParaRPr lang="en-US" altLang="ko-KR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GPIO </a:t>
            </a:r>
            <a:r>
              <a:rPr lang="ko-KR" altLang="en-US" dirty="0"/>
              <a:t>입출력 프로그래밍 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34FC2E-37F2-4E37-A96C-5F1342E4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30" y="1355669"/>
            <a:ext cx="6505975" cy="48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3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9E0F6-2517-3BF8-D75D-E705CA26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36224-3F34-3B0E-236D-937E5054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609600"/>
            <a:ext cx="90201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40246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D416362-24E6-4C42-9E88-5E83F7DF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908720"/>
            <a:ext cx="8351838" cy="530634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1800" dirty="0"/>
              <a:t>Python Package </a:t>
            </a:r>
            <a:r>
              <a:rPr lang="ko-KR" altLang="en-US" sz="1800" dirty="0"/>
              <a:t>설치</a:t>
            </a:r>
            <a:endParaRPr lang="en-US" altLang="ko-KR" sz="18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en-US" altLang="ko-KR" sz="1800" dirty="0" err="1"/>
              <a:t>RPi.GPIO</a:t>
            </a:r>
            <a:r>
              <a:rPr lang="en-US" altLang="ko-KR" sz="1800" dirty="0"/>
              <a:t> </a:t>
            </a:r>
            <a:r>
              <a:rPr lang="ko-KR" altLang="en-US" sz="1800" dirty="0"/>
              <a:t>설치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RPI.GPIO </a:t>
            </a:r>
            <a:r>
              <a:rPr lang="ko-KR" altLang="en-US" sz="1800" dirty="0"/>
              <a:t>설치 확인</a:t>
            </a:r>
            <a:endParaRPr lang="en-US" altLang="ko-KR" sz="1800" dirty="0"/>
          </a:p>
          <a:p>
            <a:pPr lvl="1"/>
            <a:r>
              <a:rPr lang="es-ES" altLang="ko-KR" sz="1400" dirty="0">
                <a:highlight>
                  <a:srgbClr val="C0C0C0"/>
                </a:highlight>
              </a:rPr>
              <a:t>pi@raspberrypi:~ $ python3</a:t>
            </a:r>
            <a:endParaRPr lang="en-US" altLang="ko-KR" sz="1400" dirty="0"/>
          </a:p>
          <a:p>
            <a:pPr lvl="1"/>
            <a:endParaRPr lang="en-US" altLang="ko-KR" sz="1800" dirty="0"/>
          </a:p>
          <a:p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GPIO </a:t>
            </a:r>
            <a:r>
              <a:rPr lang="ko-KR" altLang="en-US" dirty="0"/>
              <a:t>입출력 프로그래밍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27" y="1316711"/>
            <a:ext cx="55340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27" y="3126022"/>
            <a:ext cx="5562495" cy="11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505008-1107-4006-9B8D-0065C235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27" y="5153373"/>
            <a:ext cx="6870023" cy="97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7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D416362-24E6-4C42-9E88-5E83F7DF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908720"/>
            <a:ext cx="8351838" cy="530634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GPIO </a:t>
            </a:r>
            <a:r>
              <a:rPr lang="ko-KR" altLang="en-US" sz="1800" dirty="0"/>
              <a:t>핀 사용 모드 선택</a:t>
            </a:r>
            <a:endParaRPr lang="en-US" altLang="ko-KR" sz="1800" dirty="0"/>
          </a:p>
          <a:p>
            <a:pPr lvl="1"/>
            <a:r>
              <a:rPr lang="en-US" altLang="ko-KR" sz="1400" dirty="0"/>
              <a:t>BCM </a:t>
            </a:r>
            <a:r>
              <a:rPr lang="ko-KR" altLang="en-US" sz="1400" dirty="0"/>
              <a:t>모드</a:t>
            </a:r>
            <a:r>
              <a:rPr lang="en-US" altLang="ko-KR" sz="1400" dirty="0"/>
              <a:t>/BOARD </a:t>
            </a:r>
            <a:r>
              <a:rPr lang="ko-KR" altLang="en-US" sz="1400" dirty="0"/>
              <a:t>모드</a:t>
            </a: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GPIO </a:t>
            </a:r>
            <a:r>
              <a:rPr lang="ko-KR" altLang="en-US" dirty="0"/>
              <a:t>입출력 프로그래밍</a:t>
            </a:r>
          </a:p>
        </p:txBody>
      </p:sp>
      <p:pic>
        <p:nvPicPr>
          <p:cNvPr id="8" name="Picture 2" descr="RP2_Pinout.png">
            <a:extLst>
              <a:ext uri="{FF2B5EF4-FFF2-40B4-BE49-F238E27FC236}">
                <a16:creationId xmlns:a16="http://schemas.microsoft.com/office/drawing/2014/main" id="{EE5BE407-2E92-4C53-A33B-1F5BB6B3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1638101"/>
            <a:ext cx="4827494" cy="34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B0A3824-EE7D-442C-BE5E-71217BB7A114}"/>
              </a:ext>
            </a:extLst>
          </p:cNvPr>
          <p:cNvGrpSpPr/>
          <p:nvPr/>
        </p:nvGrpSpPr>
        <p:grpSpPr>
          <a:xfrm>
            <a:off x="5487365" y="1957751"/>
            <a:ext cx="3259760" cy="2854811"/>
            <a:chOff x="5257222" y="2265829"/>
            <a:chExt cx="3259760" cy="285481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D0D94E6-0A8A-427A-9B99-80FD96D54FBF}"/>
                </a:ext>
              </a:extLst>
            </p:cNvPr>
            <p:cNvGrpSpPr/>
            <p:nvPr/>
          </p:nvGrpSpPr>
          <p:grpSpPr>
            <a:xfrm>
              <a:off x="5257222" y="2934126"/>
              <a:ext cx="2226401" cy="538937"/>
              <a:chOff x="5183097" y="1623038"/>
              <a:chExt cx="2226401" cy="538937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4023" y="1638100"/>
                <a:ext cx="1895475" cy="523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5183097" y="1623038"/>
                <a:ext cx="3309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(1)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87444" y="1862528"/>
                <a:ext cx="3309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(2)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277394" y="2265829"/>
              <a:ext cx="3239588" cy="2854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설정 모드에 따라 핀 번호 달라짐</a:t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주로 </a:t>
              </a:r>
              <a:r>
                <a:rPr lang="en-US" altLang="ko-KR" sz="1200" dirty="0">
                  <a:solidFill>
                    <a:schemeClr val="tx1"/>
                  </a:solidFill>
                </a:rPr>
                <a:t>BCM </a:t>
              </a:r>
              <a:r>
                <a:rPr lang="ko-KR" altLang="en-US" sz="1200" dirty="0">
                  <a:solidFill>
                    <a:schemeClr val="tx1"/>
                  </a:solidFill>
                </a:rPr>
                <a:t>모드를 사용함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EX) GPIO18 pin</a:t>
              </a:r>
              <a:r>
                <a:rPr lang="ko-KR" altLang="en-US" sz="1200" dirty="0">
                  <a:solidFill>
                    <a:schemeClr val="tx1"/>
                  </a:solidFill>
                </a:rPr>
                <a:t>을 사용하려면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FF0000"/>
                  </a:solidFill>
                </a:rPr>
                <a:t>(1) </a:t>
              </a:r>
              <a:r>
                <a:rPr lang="en-US" altLang="ko-KR" sz="1200" dirty="0">
                  <a:solidFill>
                    <a:schemeClr val="tx1"/>
                  </a:solidFill>
                </a:rPr>
                <a:t>BCM </a:t>
              </a:r>
              <a:r>
                <a:rPr lang="ko-KR" altLang="en-US" sz="1200" dirty="0">
                  <a:solidFill>
                    <a:schemeClr val="tx1"/>
                  </a:solidFill>
                </a:rPr>
                <a:t>모드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:  “18”</a:t>
              </a:r>
              <a:r>
                <a:rPr lang="ko-KR" altLang="en-US" sz="1200" dirty="0">
                  <a:solidFill>
                    <a:schemeClr val="tx1"/>
                  </a:solidFill>
                </a:rPr>
                <a:t>번 사용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FF0000"/>
                  </a:solidFill>
                </a:rPr>
                <a:t>(2) </a:t>
              </a:r>
              <a:r>
                <a:rPr lang="en-US" altLang="ko-KR" sz="1200" dirty="0">
                  <a:solidFill>
                    <a:schemeClr val="tx1"/>
                  </a:solidFill>
                </a:rPr>
                <a:t>BOARD </a:t>
              </a:r>
              <a:r>
                <a:rPr lang="ko-KR" altLang="en-US" sz="1200" dirty="0">
                  <a:solidFill>
                    <a:schemeClr val="tx1"/>
                  </a:solidFill>
                </a:rPr>
                <a:t>모드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:  “12”</a:t>
              </a:r>
              <a:r>
                <a:rPr lang="ko-KR" altLang="en-US" sz="1200" dirty="0">
                  <a:solidFill>
                    <a:schemeClr val="tx1"/>
                  </a:solidFill>
                </a:rPr>
                <a:t>번 사용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1924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D416362-24E6-4C42-9E88-5E83F7DF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908720"/>
            <a:ext cx="8351838" cy="5306343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RPi.GPIO</a:t>
            </a:r>
            <a:r>
              <a:rPr lang="en-US" altLang="ko-KR" sz="1800" dirty="0"/>
              <a:t> </a:t>
            </a:r>
            <a:r>
              <a:rPr lang="ko-KR" altLang="en-US" sz="1800" dirty="0"/>
              <a:t>와 </a:t>
            </a:r>
            <a:r>
              <a:rPr lang="en-US" altLang="ko-KR" sz="1800" dirty="0"/>
              <a:t>Python</a:t>
            </a:r>
            <a:r>
              <a:rPr lang="ko-KR" altLang="en-US" sz="1800" dirty="0"/>
              <a:t>을 이용한 프로그래밍</a:t>
            </a:r>
            <a:r>
              <a:rPr lang="en-US" altLang="ko-KR" sz="1800" dirty="0"/>
              <a:t>(</a:t>
            </a:r>
            <a:r>
              <a:rPr lang="ko-KR" altLang="en-US" sz="1800" dirty="0"/>
              <a:t>출력</a:t>
            </a:r>
            <a:r>
              <a:rPr lang="en-US" altLang="ko-KR" sz="1800" dirty="0"/>
              <a:t>)</a:t>
            </a:r>
            <a:endParaRPr lang="en-US" altLang="ko-KR" sz="1400" dirty="0"/>
          </a:p>
          <a:p>
            <a:pPr lvl="1"/>
            <a:r>
              <a:rPr lang="en-US" altLang="ko-KR" sz="1400" dirty="0"/>
              <a:t>blink.py </a:t>
            </a:r>
            <a:r>
              <a:rPr lang="ko-KR" altLang="en-US" sz="1400" dirty="0"/>
              <a:t>소스 코드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/>
              <a:t>소스 코드 빌드 및 실행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marL="457200" lvl="1" indent="0">
              <a:buNone/>
            </a:pPr>
            <a:endParaRPr lang="en-US" altLang="ko-KR" sz="1800" dirty="0"/>
          </a:p>
          <a:p>
            <a:endParaRPr lang="en-US" altLang="ko-KR" sz="1800" dirty="0"/>
          </a:p>
          <a:p>
            <a:pPr marL="457200" lvl="1" indent="0">
              <a:buNone/>
            </a:pP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GPIO </a:t>
            </a:r>
            <a:r>
              <a:rPr lang="ko-KR" altLang="en-US" dirty="0"/>
              <a:t>입출력 프로그래밍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91958" y="1733115"/>
            <a:ext cx="5093154" cy="2794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import </a:t>
            </a:r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RPi.GPIO</a:t>
            </a:r>
            <a:r>
              <a:rPr lang="en-US" altLang="ko-KR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as GPIO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import time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GPIO.setmode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(GPIO.BCM)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GPIO.setwarnings</a:t>
            </a:r>
            <a:r>
              <a:rPr lang="en-US" altLang="ko-KR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(False)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GPIO.setup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(18,GPIO.OUT)	#</a:t>
            </a:r>
            <a:r>
              <a:rPr lang="ko-KR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핀 번호 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= 18, </a:t>
            </a:r>
            <a:r>
              <a:rPr lang="ko-KR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출력</a:t>
            </a:r>
            <a:endParaRPr lang="en-US" altLang="ko-KR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print(“LED on”)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GPIO.output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(18,GPIO.HIGH)	#led on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Time.sleep</a:t>
            </a: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(1)		#1</a:t>
            </a:r>
            <a:r>
              <a:rPr lang="ko-KR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초간 대기</a:t>
            </a: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GPIO.output</a:t>
            </a:r>
            <a:r>
              <a:rPr lang="en-US" altLang="ko-KR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(18,GPIO.LOW)	#led off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print(“LED off”)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43" y="5090845"/>
            <a:ext cx="4330322" cy="54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68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BFD12-A660-8522-11E7-791B1DA0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IoT Standard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E512B-82BC-6578-7332-02CDE548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909"/>
            <a:ext cx="8962999" cy="55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390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SimHe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1800" b="0" i="0" u="none" strike="noStrike" cap="none" normalizeH="0" baseline="0" smtClean="0">
            <a:solidFill>
              <a:srgbClr val="00C0C0"/>
            </a:solidFill>
            <a:effectLst/>
            <a:latin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1800" b="0" i="0" u="none" strike="noStrike" cap="none" normalizeH="0" baseline="0" smtClean="0">
            <a:solidFill>
              <a:srgbClr val="00C0C0"/>
            </a:solidFill>
            <a:effectLst/>
            <a:latin typeface="Arial"/>
          </a:defRPr>
        </a:defPPr>
      </a:lst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578</Words>
  <Application>Microsoft Office PowerPoint</Application>
  <PresentationFormat>화면 슬라이드 쇼(4:3)</PresentationFormat>
  <Paragraphs>153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0" baseType="lpstr">
      <vt:lpstr>(한글 글꼴 사용)</vt:lpstr>
      <vt:lpstr>KoPub돋움체 Bold</vt:lpstr>
      <vt:lpstr>맑은 고딕</vt:lpstr>
      <vt:lpstr>Arial</vt:lpstr>
      <vt:lpstr>Corbel</vt:lpstr>
      <vt:lpstr>Times New Roman</vt:lpstr>
      <vt:lpstr>Wingdings</vt:lpstr>
      <vt:lpstr>1_Default Design</vt:lpstr>
      <vt:lpstr>PowerPoint 프레젠테이션</vt:lpstr>
      <vt:lpstr>1. IoT</vt:lpstr>
      <vt:lpstr>1. IoT</vt:lpstr>
      <vt:lpstr>1. IoT</vt:lpstr>
      <vt:lpstr>2. IoT Standard</vt:lpstr>
      <vt:lpstr>2. IoT Standard</vt:lpstr>
      <vt:lpstr>2. IoT Standard</vt:lpstr>
      <vt:lpstr>2. IoT Standard</vt:lpstr>
      <vt:lpstr>2. IoT Standard</vt:lpstr>
      <vt:lpstr>2. IoT Standard</vt:lpstr>
      <vt:lpstr>2. IoT Standard</vt:lpstr>
      <vt:lpstr>2. IoT Standard</vt:lpstr>
      <vt:lpstr>2. IoT Standard</vt:lpstr>
      <vt:lpstr>2. IoT Standard</vt:lpstr>
      <vt:lpstr>2. IoT Standard</vt:lpstr>
      <vt:lpstr>2. IoT Standard</vt:lpstr>
      <vt:lpstr>2. IoT Standard</vt:lpstr>
      <vt:lpstr>2. IoT Standard</vt:lpstr>
      <vt:lpstr>2. IoT Standard</vt:lpstr>
      <vt:lpstr>2. IoT Standard</vt:lpstr>
      <vt:lpstr>3. 5G-based IoT</vt:lpstr>
      <vt:lpstr>3. 5G-based IoT</vt:lpstr>
      <vt:lpstr>3. 5G-based IoT</vt:lpstr>
      <vt:lpstr>3. 5G-based IoT</vt:lpstr>
      <vt:lpstr>3. 5G-based IoT</vt:lpstr>
      <vt:lpstr>3. 5G-based IoT</vt:lpstr>
      <vt:lpstr>3. 5G-based IoT</vt:lpstr>
      <vt:lpstr>3. 5G-based IoT</vt:lpstr>
      <vt:lpstr>3. 5G-based IoT</vt:lpstr>
      <vt:lpstr>3. 5G-based IoT</vt:lpstr>
      <vt:lpstr>3. 5G-based IoT</vt:lpstr>
      <vt:lpstr>3. 5G-based IoT</vt:lpstr>
      <vt:lpstr>3. 5G-based IoT</vt:lpstr>
      <vt:lpstr>3. 5G-based IoT</vt:lpstr>
      <vt:lpstr>3. 5G-based IoT</vt:lpstr>
      <vt:lpstr>3. 5G-based IoT</vt:lpstr>
      <vt:lpstr>4. IoT Prospect</vt:lpstr>
      <vt:lpstr>4. IoT Prospect</vt:lpstr>
      <vt:lpstr>5. Summary</vt:lpstr>
      <vt:lpstr>Edge Computing</vt:lpstr>
      <vt:lpstr>Edge Computing</vt:lpstr>
      <vt:lpstr>Edge Computing</vt:lpstr>
      <vt:lpstr>실습:</vt:lpstr>
      <vt:lpstr>아두이노</vt:lpstr>
      <vt:lpstr>라즈베리파이</vt:lpstr>
      <vt:lpstr>NVIDIA Jetson</vt:lpstr>
      <vt:lpstr>IoT 플랫폼</vt:lpstr>
      <vt:lpstr>IoT 플랫폼</vt:lpstr>
      <vt:lpstr>[실습]</vt:lpstr>
      <vt:lpstr>[실습] 라즈비안 OS 설치</vt:lpstr>
      <vt:lpstr>라즈비안 OS설치</vt:lpstr>
      <vt:lpstr>라즈비안 OS설치</vt:lpstr>
      <vt:lpstr>부팅 및 초기 설정</vt:lpstr>
      <vt:lpstr>기본 설정</vt:lpstr>
      <vt:lpstr>VNS 원격접속</vt:lpstr>
      <vt:lpstr>VNC 원격접속</vt:lpstr>
      <vt:lpstr>VNC 원격접속</vt:lpstr>
      <vt:lpstr>VNC 원격 접속</vt:lpstr>
      <vt:lpstr>파이썬 실습환경</vt:lpstr>
      <vt:lpstr>[실습] Raspberry Pi - Linux</vt:lpstr>
      <vt:lpstr>[실습] Raspberry Pi - Linux</vt:lpstr>
      <vt:lpstr>[실습] Raspberry Pi - Linux</vt:lpstr>
      <vt:lpstr>[실습]Raspberry Pi - GPIO</vt:lpstr>
      <vt:lpstr>[실습]Raspberry Pi - GPIO</vt:lpstr>
      <vt:lpstr>[실습]Raspberry Pi - GPIO</vt:lpstr>
      <vt:lpstr>[실습]Raspberry Pi - GPIO</vt:lpstr>
      <vt:lpstr>[실습]Raspberry Pi-GPIO</vt:lpstr>
      <vt:lpstr>[실습]Raspberry Pi-GPIO</vt:lpstr>
      <vt:lpstr>[실습]Raspberry Pi-GPIO</vt:lpstr>
      <vt:lpstr>[실습]Raspberry Pi-GPIO</vt:lpstr>
      <vt:lpstr>[실습]Raspberry Pi-Camera</vt:lpstr>
      <vt:lpstr>[실습]Raspberry Pi-Camera</vt:lpstr>
      <vt:lpstr>[실습]Raspberry Pi-Camera</vt:lpstr>
      <vt:lpstr>[실습]Raspberry Pi-Camera</vt:lpstr>
      <vt:lpstr>[실습]Raspberry Pi-Camera</vt:lpstr>
      <vt:lpstr>[실습]Raspberry Pi-Camera</vt:lpstr>
      <vt:lpstr>소개</vt:lpstr>
      <vt:lpstr>GPIO 입출력 프로그래밍</vt:lpstr>
      <vt:lpstr>GPIO 입출력 프로그래밍 (python)</vt:lpstr>
      <vt:lpstr>GPIO 입출력 프로그래밍</vt:lpstr>
      <vt:lpstr>GPIO 입출력 프로그래밍</vt:lpstr>
      <vt:lpstr>GPIO 입출력 프로그래밍 (실습)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전선국</dc:creator>
  <cp:lastModifiedBy>Admin</cp:lastModifiedBy>
  <cp:revision>3869</cp:revision>
  <dcterms:created xsi:type="dcterms:W3CDTF">2004-08-18T11:28:05Z</dcterms:created>
  <dcterms:modified xsi:type="dcterms:W3CDTF">2024-10-30T09:20:40Z</dcterms:modified>
  <cp:version/>
</cp:coreProperties>
</file>